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1" r:id="rId6"/>
    <p:sldId id="267" r:id="rId7"/>
    <p:sldId id="262" r:id="rId8"/>
    <p:sldId id="263" r:id="rId9"/>
    <p:sldId id="265" r:id="rId10"/>
    <p:sldId id="268" r:id="rId11"/>
    <p:sldId id="266" r:id="rId12"/>
    <p:sldId id="260" r:id="rId13"/>
  </p:sldIdLst>
  <p:sldSz cx="12192000" cy="6858000"/>
  <p:notesSz cx="6858000" cy="9144000"/>
  <p:defaultTextStyle>
    <a:defPPr>
      <a:defRPr lang="zh-CN"/>
    </a:defPPr>
    <a:lvl1pPr marL="0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9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99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8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3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7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F47"/>
    <a:srgbClr val="DB007C"/>
    <a:srgbClr val="2DA0E4"/>
    <a:srgbClr val="0000FF"/>
    <a:srgbClr val="00FF00"/>
    <a:srgbClr val="743481"/>
    <a:srgbClr val="D2D0CE"/>
    <a:srgbClr val="9E2105"/>
    <a:srgbClr val="D04626"/>
    <a:srgbClr val="166E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9" autoAdjust="0"/>
    <p:restoredTop sz="87129" autoAdjust="0"/>
  </p:normalViewPr>
  <p:slideViewPr>
    <p:cSldViewPr snapToGrid="0">
      <p:cViewPr varScale="1">
        <p:scale>
          <a:sx n="84" d="100"/>
          <a:sy n="84" d="100"/>
        </p:scale>
        <p:origin x="72" y="468"/>
      </p:cViewPr>
      <p:guideLst/>
    </p:cSldViewPr>
  </p:slideViewPr>
  <p:outlineViewPr>
    <p:cViewPr>
      <p:scale>
        <a:sx n="33" d="100"/>
        <a:sy n="33" d="100"/>
      </p:scale>
      <p:origin x="0" y="-8721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3568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C8C9920-7820-4E97-ACC3-26FC4D7562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2843FDD-E4EE-44C6-B063-035CC0ED0B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0878-AA9A-4BA7-B304-FA46C241BC42}" type="datetimeFigureOut">
              <a:rPr lang="zh-CN" altLang="en-US" smtClean="0"/>
              <a:t>2025/9/10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316047-6850-47E5-A632-13176B0DD9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72B0304-9A5C-4619-BE7A-032ACFD0B9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D43E2-5FC1-437F-974C-558ACC5FC0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8941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gif>
</file>

<file path=ppt/media/image2.jpe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1C50E-6A6A-45A9-A03B-B9EB8D6F27F1}" type="datetimeFigureOut">
              <a:rPr lang="zh-CN" altLang="en-US" smtClean="0"/>
              <a:t>2025/9/10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DCFF2-C6D4-406F-9BC4-D1FD9BD472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28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49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99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48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23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97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大矩形">
            <a:extLst>
              <a:ext uri="{FF2B5EF4-FFF2-40B4-BE49-F238E27FC236}">
                <a16:creationId xmlns:a16="http://schemas.microsoft.com/office/drawing/2014/main" id="{11C919A1-7361-1F44-B599-7E9DB3DD7A32}"/>
              </a:ext>
            </a:extLst>
          </p:cNvPr>
          <p:cNvSpPr/>
          <p:nvPr userDrawn="1"/>
        </p:nvSpPr>
        <p:spPr>
          <a:xfrm>
            <a:off x="700826" y="1500465"/>
            <a:ext cx="10810455" cy="2323425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小矩形">
            <a:extLst>
              <a:ext uri="{FF2B5EF4-FFF2-40B4-BE49-F238E27FC236}">
                <a16:creationId xmlns:a16="http://schemas.microsoft.com/office/drawing/2014/main" id="{27E11570-1C13-394D-8C65-136BC3D04ED2}"/>
              </a:ext>
            </a:extLst>
          </p:cNvPr>
          <p:cNvSpPr/>
          <p:nvPr userDrawn="1"/>
        </p:nvSpPr>
        <p:spPr>
          <a:xfrm>
            <a:off x="700826" y="3895009"/>
            <a:ext cx="3431823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清华大学">
            <a:extLst>
              <a:ext uri="{FF2B5EF4-FFF2-40B4-BE49-F238E27FC236}">
                <a16:creationId xmlns:a16="http://schemas.microsoft.com/office/drawing/2014/main" id="{194A483F-9AA2-A24C-BA23-AD5256267A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03" y="413042"/>
            <a:ext cx="2538904" cy="1074418"/>
          </a:xfrm>
          <a:prstGeom prst="rect">
            <a:avLst/>
          </a:prstGeom>
        </p:spPr>
      </p:pic>
      <p:sp>
        <p:nvSpPr>
          <p:cNvPr id="12" name="大标题">
            <a:extLst>
              <a:ext uri="{FF2B5EF4-FFF2-40B4-BE49-F238E27FC236}">
                <a16:creationId xmlns:a16="http://schemas.microsoft.com/office/drawing/2014/main" id="{43FE9298-60C2-9548-BC1E-E8694904B3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173" y="1681515"/>
            <a:ext cx="10271761" cy="1961322"/>
          </a:xfrm>
          <a:prstGeom prst="rect">
            <a:avLst/>
          </a:prstGeom>
          <a:effectLst/>
        </p:spPr>
        <p:txBody>
          <a:bodyPr anchor="ctr">
            <a:normAutofit/>
          </a:bodyPr>
          <a:lstStyle>
            <a:lvl1pPr algn="ctr">
              <a:defRPr lang="en-US" altLang="en-US" sz="6000" b="0" kern="12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dirty="0"/>
              <a:t>单击此处添加大标题</a:t>
            </a:r>
            <a:endParaRPr lang="en-US" dirty="0"/>
          </a:p>
        </p:txBody>
      </p:sp>
      <p:sp>
        <p:nvSpPr>
          <p:cNvPr id="13" name="副标题+个人信息">
            <a:extLst>
              <a:ext uri="{FF2B5EF4-FFF2-40B4-BE49-F238E27FC236}">
                <a16:creationId xmlns:a16="http://schemas.microsoft.com/office/drawing/2014/main" id="{103A73B5-4CCB-264A-803E-B46FEDFF96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826" y="4288912"/>
            <a:ext cx="10810455" cy="134099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cap="all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单机此处添加副标题和个人信息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06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大矩形">
            <a:extLst>
              <a:ext uri="{FF2B5EF4-FFF2-40B4-BE49-F238E27FC236}">
                <a16:creationId xmlns:a16="http://schemas.microsoft.com/office/drawing/2014/main" id="{D2AB89F7-7C87-3347-A0CB-FCEE9D36F083}"/>
              </a:ext>
            </a:extLst>
          </p:cNvPr>
          <p:cNvSpPr>
            <a:spLocks noChangeAspect="1"/>
          </p:cNvSpPr>
          <p:nvPr userDrawn="1"/>
        </p:nvSpPr>
        <p:spPr>
          <a:xfrm>
            <a:off x="564570" y="599726"/>
            <a:ext cx="2523875" cy="581695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标题">
            <a:extLst>
              <a:ext uri="{FF2B5EF4-FFF2-40B4-BE49-F238E27FC236}">
                <a16:creationId xmlns:a16="http://schemas.microsoft.com/office/drawing/2014/main" id="{4D989D6D-F1B5-F54E-813A-CCB6A463D7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9574" y="1964076"/>
            <a:ext cx="1278506" cy="29298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文本框">
            <a:extLst>
              <a:ext uri="{FF2B5EF4-FFF2-40B4-BE49-F238E27FC236}">
                <a16:creationId xmlns:a16="http://schemas.microsoft.com/office/drawing/2014/main" id="{9F0B1DC0-5D3F-47BB-BFB9-278DEF30434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27427" y="1788160"/>
            <a:ext cx="6770999" cy="4556516"/>
          </a:xfrm>
        </p:spPr>
        <p:txBody>
          <a:bodyPr/>
          <a:lstStyle>
            <a:lvl1pPr>
              <a:defRPr sz="3200"/>
            </a:lvl1pPr>
            <a:lvl2pPr>
              <a:defRPr sz="2000"/>
            </a:lvl2pPr>
            <a:lvl3pPr marL="629985" indent="0">
              <a:buNone/>
              <a:defRPr/>
            </a:lvl3pPr>
            <a:lvl4pPr marL="1007975" indent="0">
              <a:buNone/>
              <a:defRPr/>
            </a:lvl4pPr>
            <a:lvl5pPr marL="1367966" indent="0">
              <a:buNone/>
              <a:defRPr/>
            </a:lvl5pPr>
          </a:lstStyle>
          <a:p>
            <a:pPr lvl="0"/>
            <a:r>
              <a:rPr lang="zh-CN" altLang="en-US" dirty="0"/>
              <a:t>单击此处添加一级标题</a:t>
            </a:r>
          </a:p>
          <a:p>
            <a:pPr lvl="1"/>
            <a:r>
              <a:rPr lang="zh-CN" altLang="en-US" dirty="0"/>
              <a:t>二级标题或内容</a:t>
            </a:r>
          </a:p>
          <a:p>
            <a:pPr lvl="2"/>
            <a:endParaRPr lang="zh-CN" altLang="en-US" dirty="0"/>
          </a:p>
        </p:txBody>
      </p:sp>
      <p:sp>
        <p:nvSpPr>
          <p:cNvPr id="23" name="目录">
            <a:extLst>
              <a:ext uri="{FF2B5EF4-FFF2-40B4-BE49-F238E27FC236}">
                <a16:creationId xmlns:a16="http://schemas.microsoft.com/office/drawing/2014/main" id="{2B91D699-B734-4923-8ADE-D4234FD0924B}"/>
              </a:ext>
            </a:extLst>
          </p:cNvPr>
          <p:cNvSpPr txBox="1"/>
          <p:nvPr userDrawn="1"/>
        </p:nvSpPr>
        <p:spPr>
          <a:xfrm>
            <a:off x="4027427" y="599726"/>
            <a:ext cx="1289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</a:p>
        </p:txBody>
      </p:sp>
      <p:sp>
        <p:nvSpPr>
          <p:cNvPr id="24" name="紫矩形">
            <a:extLst>
              <a:ext uri="{FF2B5EF4-FFF2-40B4-BE49-F238E27FC236}">
                <a16:creationId xmlns:a16="http://schemas.microsoft.com/office/drawing/2014/main" id="{E842C7BB-7380-4781-A287-5B248A4BE54F}"/>
              </a:ext>
            </a:extLst>
          </p:cNvPr>
          <p:cNvSpPr/>
          <p:nvPr userDrawn="1"/>
        </p:nvSpPr>
        <p:spPr>
          <a:xfrm>
            <a:off x="4027427" y="1307612"/>
            <a:ext cx="3431823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白矩形">
            <a:extLst>
              <a:ext uri="{FF2B5EF4-FFF2-40B4-BE49-F238E27FC236}">
                <a16:creationId xmlns:a16="http://schemas.microsoft.com/office/drawing/2014/main" id="{6665EA60-064D-4762-8128-F1D29E49BB4D}"/>
              </a:ext>
            </a:extLst>
          </p:cNvPr>
          <p:cNvSpPr/>
          <p:nvPr userDrawn="1"/>
        </p:nvSpPr>
        <p:spPr>
          <a:xfrm flipH="1">
            <a:off x="721440" y="769185"/>
            <a:ext cx="59146" cy="298283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8093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"/>
          <p:cNvSpPr>
            <a:spLocks noGrp="1"/>
          </p:cNvSpPr>
          <p:nvPr>
            <p:ph idx="1" hasCustomPrompt="1"/>
          </p:nvPr>
        </p:nvSpPr>
        <p:spPr>
          <a:xfrm>
            <a:off x="690247" y="1821926"/>
            <a:ext cx="10811507" cy="3966983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/>
            </a:lvl1pPr>
          </a:lstStyle>
          <a:p>
            <a:pPr lvl="0"/>
            <a:r>
              <a:rPr lang="zh-CN" altLang="en-US" dirty="0"/>
              <a:t>单击此处可添加多媒体内容（文本、图片、图表等等）</a:t>
            </a:r>
            <a:endParaRPr lang="en-US" dirty="0"/>
          </a:p>
        </p:txBody>
      </p:sp>
      <p:sp>
        <p:nvSpPr>
          <p:cNvPr id="8" name="节标题">
            <a:extLst>
              <a:ext uri="{FF2B5EF4-FFF2-40B4-BE49-F238E27FC236}">
                <a16:creationId xmlns:a16="http://schemas.microsoft.com/office/drawing/2014/main" id="{C91EB146-E429-F542-B185-DC14BCA9B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dirty="0"/>
              <a:t>单击此处添加内容标题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03094C-E4DC-4264-8BDB-85362324808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CBFB71-A4B6-4458-A303-37078BACC9C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922DB6-FE93-4C82-BEF8-D391A3E5207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265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节标题">
            <a:extLst>
              <a:ext uri="{FF2B5EF4-FFF2-40B4-BE49-F238E27FC236}">
                <a16:creationId xmlns:a16="http://schemas.microsoft.com/office/drawing/2014/main" id="{C91EB146-E429-F542-B185-DC14BCA9B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kumimoji="1" lang="zh-CN" altLang="en-US" dirty="0"/>
              <a:t>单机此处添加节标题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B55047-FDCE-4548-81CC-83974683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9045EA-CEB2-4EA3-A552-096E8027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>
                <a:solidFill>
                  <a:srgbClr val="5C2F7D"/>
                </a:solidFill>
              </a:rPr>
              <a:t>计算机文化基础</a:t>
            </a:r>
            <a:r>
              <a:rPr kumimoji="1" lang="en-US" altLang="zh-CN">
                <a:solidFill>
                  <a:srgbClr val="5C2F7D"/>
                </a:solidFill>
              </a:rPr>
              <a:t>2022</a:t>
            </a:r>
            <a:r>
              <a:rPr kumimoji="1" lang="zh-CN" altLang="en-US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0BFFDC-224C-4A14-BB63-BD93AE0F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6176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排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左文本框"/>
          <p:cNvSpPr>
            <a:spLocks noGrp="1"/>
          </p:cNvSpPr>
          <p:nvPr>
            <p:ph sz="half" idx="1" hasCustomPrompt="1"/>
          </p:nvPr>
        </p:nvSpPr>
        <p:spPr>
          <a:xfrm>
            <a:off x="689615" y="1849426"/>
            <a:ext cx="5312703" cy="4005710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单击此处添加内容文本</a:t>
            </a:r>
            <a:endParaRPr lang="en-US" dirty="0"/>
          </a:p>
        </p:txBody>
      </p:sp>
      <p:sp>
        <p:nvSpPr>
          <p:cNvPr id="4" name="右文本框"/>
          <p:cNvSpPr>
            <a:spLocks noGrp="1"/>
          </p:cNvSpPr>
          <p:nvPr>
            <p:ph sz="half" idx="2" hasCustomPrompt="1"/>
          </p:nvPr>
        </p:nvSpPr>
        <p:spPr>
          <a:xfrm>
            <a:off x="6188418" y="1849426"/>
            <a:ext cx="5312703" cy="400570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单击此处可添加双栏文本或配图</a:t>
            </a:r>
            <a:endParaRPr lang="en-US" dirty="0"/>
          </a:p>
        </p:txBody>
      </p:sp>
      <p:sp>
        <p:nvSpPr>
          <p:cNvPr id="2" name="节标题">
            <a:extLst>
              <a:ext uri="{FF2B5EF4-FFF2-40B4-BE49-F238E27FC236}">
                <a16:creationId xmlns:a16="http://schemas.microsoft.com/office/drawing/2014/main" id="{590C7D26-A2BB-CE43-BB2A-2808F22C4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kumimoji="1" lang="zh-CN" altLang="en-US" dirty="0"/>
              <a:t>单击此处添加内容标题</a:t>
            </a:r>
          </a:p>
        </p:txBody>
      </p:sp>
      <p:sp>
        <p:nvSpPr>
          <p:cNvPr id="12" name="竖矩形">
            <a:extLst>
              <a:ext uri="{FF2B5EF4-FFF2-40B4-BE49-F238E27FC236}">
                <a16:creationId xmlns:a16="http://schemas.microsoft.com/office/drawing/2014/main" id="{224E456E-7D7A-4EB6-8B86-1E2164F1502F}"/>
              </a:ext>
            </a:extLst>
          </p:cNvPr>
          <p:cNvSpPr/>
          <p:nvPr userDrawn="1"/>
        </p:nvSpPr>
        <p:spPr>
          <a:xfrm flipH="1">
            <a:off x="6079854" y="1849425"/>
            <a:ext cx="45719" cy="4005710"/>
          </a:xfrm>
          <a:prstGeom prst="rect">
            <a:avLst/>
          </a:prstGeom>
          <a:solidFill>
            <a:srgbClr val="7434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14CCBC-4214-4DA8-9B9B-D8AC86286BC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78A40F-B51F-44DD-8F0D-29AE144EABF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EB89B7-299F-47B7-80AC-EF63A5E0F2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6503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"/>
          <p:cNvSpPr>
            <a:spLocks noGrp="1"/>
          </p:cNvSpPr>
          <p:nvPr>
            <p:ph type="dt" sz="half" idx="10"/>
          </p:nvPr>
        </p:nvSpPr>
        <p:spPr>
          <a:xfrm>
            <a:off x="7605951" y="5956140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>
                    <a:lumMod val="75000"/>
                    <a:lumOff val="25000"/>
                  </a:srgbClr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页脚"/>
          <p:cNvSpPr>
            <a:spLocks noGrp="1"/>
          </p:cNvSpPr>
          <p:nvPr>
            <p:ph type="ftr" sz="quarter" idx="11"/>
          </p:nvPr>
        </p:nvSpPr>
        <p:spPr>
          <a:xfrm>
            <a:off x="700825" y="5956140"/>
            <a:ext cx="679757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endParaRPr kumimoji="1" lang="zh-CN" altLang="en-US" dirty="0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码"/>
          <p:cNvSpPr>
            <a:spLocks noGrp="1"/>
          </p:cNvSpPr>
          <p:nvPr>
            <p:ph type="sldNum" sz="quarter" idx="12"/>
          </p:nvPr>
        </p:nvSpPr>
        <p:spPr>
          <a:xfrm>
            <a:off x="10558300" y="5956140"/>
            <a:ext cx="95298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>
                    <a:lumMod val="75000"/>
                    <a:lumOff val="25000"/>
                  </a:srgbClr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pic>
        <p:nvPicPr>
          <p:cNvPr id="8" name="清华大学">
            <a:extLst>
              <a:ext uri="{FF2B5EF4-FFF2-40B4-BE49-F238E27FC236}">
                <a16:creationId xmlns:a16="http://schemas.microsoft.com/office/drawing/2014/main" id="{194A483F-9AA2-A24C-BA23-AD5256267A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03" y="413042"/>
            <a:ext cx="2538904" cy="107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12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页边距参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97B3549-70A2-49E4-97BB-B240BE57A822}"/>
              </a:ext>
            </a:extLst>
          </p:cNvPr>
          <p:cNvCxnSpPr/>
          <p:nvPr userDrawn="1"/>
        </p:nvCxnSpPr>
        <p:spPr>
          <a:xfrm>
            <a:off x="-520700" y="536735"/>
            <a:ext cx="13512800" cy="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0F6C4E88-FB16-4946-98A5-48B253522F23}"/>
              </a:ext>
            </a:extLst>
          </p:cNvPr>
          <p:cNvCxnSpPr>
            <a:cxnSpLocks/>
          </p:cNvCxnSpPr>
          <p:nvPr userDrawn="1"/>
        </p:nvCxnSpPr>
        <p:spPr>
          <a:xfrm>
            <a:off x="-520700" y="6321264"/>
            <a:ext cx="13512800" cy="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7B997C1-C723-41F9-A101-003031EF7FD0}"/>
              </a:ext>
            </a:extLst>
          </p:cNvPr>
          <p:cNvCxnSpPr/>
          <p:nvPr userDrawn="1"/>
        </p:nvCxnSpPr>
        <p:spPr>
          <a:xfrm>
            <a:off x="695325" y="-457200"/>
            <a:ext cx="0" cy="791210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C63F43B-476E-447C-8A43-4904C7BB299F}"/>
              </a:ext>
            </a:extLst>
          </p:cNvPr>
          <p:cNvCxnSpPr/>
          <p:nvPr userDrawn="1"/>
        </p:nvCxnSpPr>
        <p:spPr>
          <a:xfrm>
            <a:off x="11496675" y="-457200"/>
            <a:ext cx="0" cy="791210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13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纯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266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大矩形">
            <a:extLst>
              <a:ext uri="{FF2B5EF4-FFF2-40B4-BE49-F238E27FC236}">
                <a16:creationId xmlns:a16="http://schemas.microsoft.com/office/drawing/2014/main" id="{D465EDF8-BCFD-134D-9B0D-9430B7390985}"/>
              </a:ext>
            </a:extLst>
          </p:cNvPr>
          <p:cNvSpPr>
            <a:spLocks noChangeAspect="1"/>
          </p:cNvSpPr>
          <p:nvPr userDrawn="1"/>
        </p:nvSpPr>
        <p:spPr>
          <a:xfrm>
            <a:off x="695324" y="546099"/>
            <a:ext cx="10801352" cy="991079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7" name="标题">
            <a:extLst>
              <a:ext uri="{FF2B5EF4-FFF2-40B4-BE49-F238E27FC236}">
                <a16:creationId xmlns:a16="http://schemas.microsoft.com/office/drawing/2014/main" id="{386CB2C2-B0CA-6B4C-9D67-BC3A516A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95" y="707183"/>
            <a:ext cx="9543577" cy="668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2" name="小矩形1">
            <a:extLst>
              <a:ext uri="{FF2B5EF4-FFF2-40B4-BE49-F238E27FC236}">
                <a16:creationId xmlns:a16="http://schemas.microsoft.com/office/drawing/2014/main" id="{EB4E09BB-6BE0-EA44-AA53-9AE037BE7450}"/>
              </a:ext>
            </a:extLst>
          </p:cNvPr>
          <p:cNvSpPr/>
          <p:nvPr userDrawn="1"/>
        </p:nvSpPr>
        <p:spPr>
          <a:xfrm>
            <a:off x="7839074" y="1580130"/>
            <a:ext cx="3657601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01040" y="2336003"/>
            <a:ext cx="10795634" cy="35227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日期"/>
          <p:cNvSpPr>
            <a:spLocks noGrp="1"/>
          </p:cNvSpPr>
          <p:nvPr>
            <p:ph type="dt" sz="half" idx="2"/>
          </p:nvPr>
        </p:nvSpPr>
        <p:spPr>
          <a:xfrm>
            <a:off x="7605954" y="6299898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页脚"/>
          <p:cNvSpPr>
            <a:spLocks noGrp="1"/>
          </p:cNvSpPr>
          <p:nvPr>
            <p:ph type="ftr" sz="quarter" idx="3"/>
          </p:nvPr>
        </p:nvSpPr>
        <p:spPr>
          <a:xfrm>
            <a:off x="689613" y="6299898"/>
            <a:ext cx="68087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码"/>
          <p:cNvSpPr>
            <a:spLocks noGrp="1"/>
          </p:cNvSpPr>
          <p:nvPr>
            <p:ph type="sldNum" sz="quarter" idx="4"/>
          </p:nvPr>
        </p:nvSpPr>
        <p:spPr>
          <a:xfrm>
            <a:off x="10558302" y="6299898"/>
            <a:ext cx="9428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pic>
        <p:nvPicPr>
          <p:cNvPr id="14" name="清华校徽">
            <a:extLst>
              <a:ext uri="{FF2B5EF4-FFF2-40B4-BE49-F238E27FC236}">
                <a16:creationId xmlns:a16="http://schemas.microsoft.com/office/drawing/2014/main" id="{4D451767-2F75-4E41-AC6B-6A5B92D938A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alphaModFix/>
            <a:lum bright="100000"/>
          </a:blip>
          <a:stretch>
            <a:fillRect/>
          </a:stretch>
        </p:blipFill>
        <p:spPr>
          <a:xfrm>
            <a:off x="10510108" y="638756"/>
            <a:ext cx="835423" cy="835423"/>
          </a:xfrm>
          <a:prstGeom prst="rect">
            <a:avLst/>
          </a:prstGeom>
        </p:spPr>
      </p:pic>
      <p:sp>
        <p:nvSpPr>
          <p:cNvPr id="20" name="小矩形2">
            <a:extLst>
              <a:ext uri="{FF2B5EF4-FFF2-40B4-BE49-F238E27FC236}">
                <a16:creationId xmlns:a16="http://schemas.microsoft.com/office/drawing/2014/main" id="{321885BC-7216-4882-A13B-DD317AE21156}"/>
              </a:ext>
            </a:extLst>
          </p:cNvPr>
          <p:cNvSpPr/>
          <p:nvPr userDrawn="1"/>
        </p:nvSpPr>
        <p:spPr>
          <a:xfrm>
            <a:off x="689613" y="440889"/>
            <a:ext cx="3657601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747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8" r:id="rId4"/>
    <p:sldLayoutId id="2147483653" r:id="rId5"/>
    <p:sldLayoutId id="2147483657" r:id="rId6"/>
    <p:sldLayoutId id="2147483655" r:id="rId7"/>
    <p:sldLayoutId id="2147483656" r:id="rId8"/>
  </p:sldLayoutIdLst>
  <p:txStyles>
    <p:titleStyle>
      <a:lvl1pPr algn="l" defTabSz="457189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92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84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978" indent="-269993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969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960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5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945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38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930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FCDE2-0CB0-D16C-060A-2D93AF1386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三轮车报告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189C1B-3CA5-026C-4498-1AED9BB28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25</a:t>
            </a:r>
            <a:r>
              <a:rPr lang="zh-CN" altLang="en-US" dirty="0"/>
              <a:t>组</a:t>
            </a:r>
          </a:p>
        </p:txBody>
      </p:sp>
    </p:spTree>
    <p:extLst>
      <p:ext uri="{BB962C8B-B14F-4D97-AF65-F5344CB8AC3E}">
        <p14:creationId xmlns:p14="http://schemas.microsoft.com/office/powerpoint/2010/main" val="748903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A8C250C-500A-30AA-3FCE-A171513D0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9F053925-E94D-9A62-72C7-2EC356DF1B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215" y="1765032"/>
            <a:ext cx="4057650" cy="2286000"/>
          </a:xfr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7015477-1BF8-40F3-2E44-9600398E02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028" y="4400391"/>
            <a:ext cx="4057650" cy="2286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DDFA4EF-4F49-0783-64B4-3278FBD45D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22" y="4400391"/>
            <a:ext cx="40576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70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F8392CD-62F0-19C5-229A-5EAC050CD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248" y="1821926"/>
            <a:ext cx="3311818" cy="425946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连接蓝牙时，手机</a:t>
            </a:r>
            <a:r>
              <a:rPr lang="en-US" altLang="zh-CN" dirty="0"/>
              <a:t>app</a:t>
            </a:r>
            <a:r>
              <a:rPr lang="zh-CN" altLang="en-US" dirty="0"/>
              <a:t>和</a:t>
            </a:r>
            <a:r>
              <a:rPr lang="en-US" altLang="zh-CN" dirty="0"/>
              <a:t>hc05</a:t>
            </a:r>
            <a:r>
              <a:rPr lang="zh-CN" altLang="en-US" dirty="0"/>
              <a:t>模块两边编码解码方式很离奇，发送完双方都互相接收到神秘字符，没理解这些字符什么意思。</a:t>
            </a:r>
            <a:endParaRPr lang="en-US" altLang="zh-CN" dirty="0"/>
          </a:p>
          <a:p>
            <a:r>
              <a:rPr lang="zh-CN" altLang="en-US" dirty="0"/>
              <a:t>幸运的是，手机</a:t>
            </a:r>
            <a:r>
              <a:rPr lang="en-US" altLang="zh-CN" dirty="0"/>
              <a:t>app</a:t>
            </a:r>
            <a:r>
              <a:rPr lang="zh-CN" altLang="en-US" dirty="0"/>
              <a:t>里按下不同键后电脑收到的不一样，可以由此区分按键。键按下后，使小车依照键的信息跑</a:t>
            </a:r>
            <a:r>
              <a:rPr lang="en-US" altLang="zh-CN" dirty="0"/>
              <a:t>2000</a:t>
            </a:r>
            <a:r>
              <a:rPr lang="zh-CN" altLang="en-US" dirty="0"/>
              <a:t>次，由此成功遥控小车。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710FDD9-3A9B-4A68-543F-EC22503B4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E5837C-FD7F-63F3-7CB2-EE0369779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683" y="1821925"/>
            <a:ext cx="1926317" cy="396698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49576BD-2456-4698-A5F8-951FB7E5F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49" b="16149"/>
          <a:stretch>
            <a:fillRect/>
          </a:stretch>
        </p:blipFill>
        <p:spPr>
          <a:xfrm rot="16200000">
            <a:off x="6705567" y="1379974"/>
            <a:ext cx="3969331" cy="485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03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7896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01E60-2C5F-3B32-E780-5AD82876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D9E28F-CF85-8DCE-53A3-02F5AC50524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CN" altLang="en-US" dirty="0"/>
              <a:t>第一阶段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循线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避障</a:t>
            </a:r>
            <a:r>
              <a:rPr lang="en-US" altLang="zh-CN" dirty="0"/>
              <a:t>  </a:t>
            </a:r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迷宫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第二阶段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循线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视觉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创新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25424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7ED2FAE-1038-7878-3C92-98DA41CF87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616" y="1609090"/>
            <a:ext cx="6746768" cy="4886631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667AC65-604F-343C-FBB2-2C2FB1D1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状态机</a:t>
            </a:r>
          </a:p>
        </p:txBody>
      </p:sp>
    </p:spTree>
    <p:extLst>
      <p:ext uri="{BB962C8B-B14F-4D97-AF65-F5344CB8AC3E}">
        <p14:creationId xmlns:p14="http://schemas.microsoft.com/office/powerpoint/2010/main" val="147578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0076CA-5288-8DC7-5F80-5C78F6242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752006C-8E35-2026-CFD3-36BAC6AF3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循线</a:t>
            </a:r>
          </a:p>
        </p:txBody>
      </p:sp>
    </p:spTree>
    <p:extLst>
      <p:ext uri="{BB962C8B-B14F-4D97-AF65-F5344CB8AC3E}">
        <p14:creationId xmlns:p14="http://schemas.microsoft.com/office/powerpoint/2010/main" val="329764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E2C9FCB-EC84-760C-BEFE-BC6C3F7BF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55DAF4D-89D4-77FA-480C-5DCE3CF8C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避障</a:t>
            </a:r>
          </a:p>
        </p:txBody>
      </p:sp>
    </p:spTree>
    <p:extLst>
      <p:ext uri="{BB962C8B-B14F-4D97-AF65-F5344CB8AC3E}">
        <p14:creationId xmlns:p14="http://schemas.microsoft.com/office/powerpoint/2010/main" val="3287020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D69F502-5E5D-0A64-F696-9884AE619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迷宫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37C6735E-1727-A91C-23AC-B6411569D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95" y="2023904"/>
            <a:ext cx="7278145" cy="3356482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AF5AAF0-A587-21BD-B852-118A320DDA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399" y="1905000"/>
            <a:ext cx="2438400" cy="43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9B88EF4-3AC2-7867-CF8A-3DD46FEA3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F7403A7-DCA5-E628-28D9-30345648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状态机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3A7BE68-9B92-923E-46DD-1781139EE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009" y="1822450"/>
            <a:ext cx="5623982" cy="396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9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BA12303-F593-100C-0FFD-D9623B96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B81A9CE-B846-9756-F742-C482D71A5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循线</a:t>
            </a:r>
          </a:p>
        </p:txBody>
      </p:sp>
    </p:spTree>
    <p:extLst>
      <p:ext uri="{BB962C8B-B14F-4D97-AF65-F5344CB8AC3E}">
        <p14:creationId xmlns:p14="http://schemas.microsoft.com/office/powerpoint/2010/main" val="10061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FDD354A-8BFB-7BA4-61F0-C240FD434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3514D9C-5CB0-BEF4-5EB3-3E4FB37D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视觉</a:t>
            </a:r>
          </a:p>
        </p:txBody>
      </p:sp>
    </p:spTree>
    <p:extLst>
      <p:ext uri="{BB962C8B-B14F-4D97-AF65-F5344CB8AC3E}">
        <p14:creationId xmlns:p14="http://schemas.microsoft.com/office/powerpoint/2010/main" val="3906583960"/>
      </p:ext>
    </p:extLst>
  </p:cSld>
  <p:clrMapOvr>
    <a:masterClrMapping/>
  </p:clrMapOvr>
</p:sld>
</file>

<file path=ppt/theme/theme1.xml><?xml version="1.0" encoding="utf-8"?>
<a:theme xmlns:a="http://schemas.openxmlformats.org/drawingml/2006/main" name="课件模板">
  <a:themeElements>
    <a:clrScheme name="自定义 4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5C2F7D"/>
      </a:accent1>
      <a:accent2>
        <a:srgbClr val="5C2F7D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课堂展示">
      <a:majorFont>
        <a:latin typeface="Arial Black"/>
        <a:ea typeface="思源黑体 CN Bold"/>
        <a:cs typeface=""/>
      </a:majorFont>
      <a:minorFont>
        <a:latin typeface="Arial"/>
        <a:ea typeface="思源黑体 CN Normal"/>
        <a:cs typeface="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清华大学" id="{ADFFC82A-2D2D-4F77-BAB2-EE9889CC3B1A}" vid="{9BCDA966-B235-4391-8FAD-BAD677A4251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清华大学</Template>
  <TotalTime>78</TotalTime>
  <Words>131</Words>
  <Application>Microsoft Office PowerPoint</Application>
  <PresentationFormat>宽屏</PresentationFormat>
  <Paragraphs>21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黑体</vt:lpstr>
      <vt:lpstr>微软雅黑</vt:lpstr>
      <vt:lpstr>Arial</vt:lpstr>
      <vt:lpstr>Arial Black</vt:lpstr>
      <vt:lpstr>Gill Sans MT</vt:lpstr>
      <vt:lpstr>Wingdings 2</vt:lpstr>
      <vt:lpstr>课件模板</vt:lpstr>
      <vt:lpstr>三轮车报告</vt:lpstr>
      <vt:lpstr>PowerPoint 演示文稿</vt:lpstr>
      <vt:lpstr>第一阶段——状态机</vt:lpstr>
      <vt:lpstr>第一阶段——循线</vt:lpstr>
      <vt:lpstr>第一阶段——避障</vt:lpstr>
      <vt:lpstr>第一阶段——迷宫</vt:lpstr>
      <vt:lpstr>第二阶段——状态机</vt:lpstr>
      <vt:lpstr>第二阶段——循线</vt:lpstr>
      <vt:lpstr>第二阶段——视觉</vt:lpstr>
      <vt:lpstr>第二阶段</vt:lpstr>
      <vt:lpstr>创新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 Aaron</dc:creator>
  <cp:lastModifiedBy>Pan Aaron</cp:lastModifiedBy>
  <cp:revision>6</cp:revision>
  <dcterms:created xsi:type="dcterms:W3CDTF">2025-09-10T05:56:46Z</dcterms:created>
  <dcterms:modified xsi:type="dcterms:W3CDTF">2025-09-10T07:16:50Z</dcterms:modified>
</cp:coreProperties>
</file>

<file path=docProps/thumbnail.jpeg>
</file>